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8"/>
  </p:notesMasterIdLst>
  <p:handoutMasterIdLst>
    <p:handoutMasterId r:id="rId29"/>
  </p:handoutMasterIdLst>
  <p:sldIdLst>
    <p:sldId id="257" r:id="rId3"/>
    <p:sldId id="258" r:id="rId4"/>
    <p:sldId id="269" r:id="rId5"/>
    <p:sldId id="305" r:id="rId6"/>
    <p:sldId id="304" r:id="rId7"/>
    <p:sldId id="306" r:id="rId8"/>
    <p:sldId id="289" r:id="rId9"/>
    <p:sldId id="290" r:id="rId10"/>
    <p:sldId id="291" r:id="rId11"/>
    <p:sldId id="292" r:id="rId12"/>
    <p:sldId id="307" r:id="rId13"/>
    <p:sldId id="294" r:id="rId14"/>
    <p:sldId id="297" r:id="rId15"/>
    <p:sldId id="298" r:id="rId16"/>
    <p:sldId id="308" r:id="rId17"/>
    <p:sldId id="309" r:id="rId18"/>
    <p:sldId id="310" r:id="rId19"/>
    <p:sldId id="259" r:id="rId20"/>
    <p:sldId id="263" r:id="rId21"/>
    <p:sldId id="264" r:id="rId22"/>
    <p:sldId id="265" r:id="rId23"/>
    <p:sldId id="260" r:id="rId24"/>
    <p:sldId id="261" r:id="rId25"/>
    <p:sldId id="262" r:id="rId26"/>
    <p:sldId id="31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87" d="100"/>
          <a:sy n="87" d="100"/>
        </p:scale>
        <p:origin x="9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5" d="100"/>
          <a:sy n="95" d="100"/>
        </p:scale>
        <p:origin x="35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BE2AAA-2CC7-4F9C-A8C6-8B9F2A3E9EF0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AD62A-9EE1-43E3-A7E5-D268F71DF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37ADBA-1AC7-4CD6-8AFF-4E8087BA5487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34C2EF-8A97-4DAF-B099-E56788364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7" name="Freeform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Freeform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1028581" y="5305425"/>
            <a:ext cx="3566160" cy="109728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5566714" y="5305425"/>
            <a:ext cx="3566160" cy="109728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7" name="Freeform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Freeform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Freeform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iv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8" name="Freeform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Freeform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Freeform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Freeform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Freeform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FC8593D-7C47-471E-A8DF-97AC4FFD13F5}" type="datetimeFigureOut">
              <a:rPr lang="en-US" smtClean="0"/>
              <a:pPr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89D71E3-7D81-4C24-B9D8-6B108755C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7408" y="1154561"/>
            <a:ext cx="9578280" cy="805408"/>
          </a:xfrm>
        </p:spPr>
        <p:txBody>
          <a:bodyPr/>
          <a:lstStyle/>
          <a:p>
            <a:r>
              <a:rPr lang="en-US"/>
              <a:t>Cum </a:t>
            </a:r>
            <a:r>
              <a:rPr lang="ro-RO"/>
              <a:t>sprijinim copiii cu 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1464" y="2232503"/>
            <a:ext cx="7086600" cy="914400"/>
          </a:xfrm>
        </p:spPr>
        <p:txBody>
          <a:bodyPr/>
          <a:lstStyle/>
          <a:p>
            <a:r>
              <a:rPr lang="ro-RO"/>
              <a:t>-psihoeducație pentru părinți-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176120" y="3064767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/>
              <a:t>Radu Țenter</a:t>
            </a:r>
          </a:p>
          <a:p>
            <a:r>
              <a:rPr lang="ro-RO" dirty="0"/>
              <a:t>Asociația Copii și povești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80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88640"/>
            <a:ext cx="9685784" cy="578618"/>
          </a:xfrm>
        </p:spPr>
        <p:txBody>
          <a:bodyPr/>
          <a:lstStyle/>
          <a:p>
            <a:r>
              <a:rPr lang="ro-RO">
                <a:solidFill>
                  <a:srgbClr val="0070C0"/>
                </a:solidFill>
              </a:rPr>
              <a:t>TSA – ce puteți face dumneavoastră?</a:t>
            </a:r>
            <a:endParaRPr lang="en-US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9416" y="1196752"/>
            <a:ext cx="11052720" cy="5472608"/>
          </a:xfrm>
        </p:spPr>
        <p:txBody>
          <a:bodyPr>
            <a:normAutofit/>
          </a:bodyPr>
          <a:lstStyle/>
          <a:p>
            <a:pPr lvl="0"/>
            <a:r>
              <a:rPr lang="ro-RO"/>
              <a:t>să înțelegeți ce înseamnă TSA și ce dificultăți are un copil cu TSA</a:t>
            </a:r>
          </a:p>
          <a:p>
            <a:pPr lvl="0"/>
            <a:r>
              <a:rPr lang="ro-RO"/>
              <a:t>să fiți parte din echipa multidisciplinară</a:t>
            </a:r>
          </a:p>
          <a:p>
            <a:pPr lvl="0"/>
            <a:r>
              <a:rPr lang="ro-RO"/>
              <a:t>evitați suprastimularea senzorială</a:t>
            </a:r>
          </a:p>
          <a:p>
            <a:pPr lvl="0"/>
            <a:r>
              <a:rPr lang="ro-RO"/>
              <a:t>folosiți indicații vizuale</a:t>
            </a:r>
          </a:p>
          <a:p>
            <a:pPr lvl="0"/>
            <a:r>
              <a:rPr lang="ro-RO"/>
              <a:t>folosiți un limbaj clar, repetați des</a:t>
            </a:r>
          </a:p>
          <a:p>
            <a:pPr lvl="0"/>
            <a:r>
              <a:rPr lang="ro-RO"/>
              <a:t>încercați să creați o rutină</a:t>
            </a:r>
          </a:p>
          <a:p>
            <a:pPr lvl="0"/>
            <a:r>
              <a:rPr lang="ro-RO"/>
              <a:t>folosiți interesel copilului</a:t>
            </a:r>
            <a:r>
              <a:rPr lang="en-US"/>
              <a:t>: juc</a:t>
            </a:r>
            <a:r>
              <a:rPr lang="ro-RO"/>
              <a:t>ării preferate, obiecte personale</a:t>
            </a:r>
          </a:p>
          <a:p>
            <a:pPr lvl="0"/>
            <a:endParaRPr lang="ro-RO"/>
          </a:p>
          <a:p>
            <a:pPr lvl="0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5070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88640"/>
            <a:ext cx="9685784" cy="578618"/>
          </a:xfrm>
        </p:spPr>
        <p:txBody>
          <a:bodyPr/>
          <a:lstStyle/>
          <a:p>
            <a:r>
              <a:rPr lang="ro-RO">
                <a:solidFill>
                  <a:srgbClr val="0070C0"/>
                </a:solidFill>
              </a:rPr>
              <a:t>TSA – ce puteți face dumneavoastră?</a:t>
            </a:r>
            <a:endParaRPr lang="en-US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9416" y="1196752"/>
            <a:ext cx="11052720" cy="5472608"/>
          </a:xfrm>
        </p:spPr>
        <p:txBody>
          <a:bodyPr>
            <a:normAutofit/>
          </a:bodyPr>
          <a:lstStyle/>
          <a:p>
            <a:r>
              <a:rPr lang="ro-RO"/>
              <a:t>încurajați copilul să socializeze în pauză</a:t>
            </a:r>
          </a:p>
          <a:p>
            <a:pPr lvl="0"/>
            <a:r>
              <a:rPr lang="ro-RO"/>
              <a:t>poziția ideală</a:t>
            </a:r>
            <a:r>
              <a:rPr lang="en-US"/>
              <a:t>: </a:t>
            </a:r>
            <a:r>
              <a:rPr lang="ro-RO"/>
              <a:t>cât mai aproape de cadrul didactic, ideal nu la geam, lângă un elev-model</a:t>
            </a:r>
          </a:p>
          <a:p>
            <a:pPr lvl="0"/>
            <a:r>
              <a:rPr lang="ro-RO"/>
              <a:t>dacă observați că apare agitația, încercați să lăsați copilul să se liniștească singur</a:t>
            </a:r>
          </a:p>
          <a:p>
            <a:pPr lvl="0"/>
            <a:r>
              <a:rPr lang="ro-RO"/>
              <a:t>comportamentele repetitive sunt un mod de a se liniști al copilului</a:t>
            </a:r>
          </a:p>
          <a:p>
            <a:pPr lvl="0"/>
            <a:r>
              <a:rPr lang="ro-RO"/>
              <a:t>vorbiți cu ceilalți copii și părinți despre ce înseamnă TSA, asigurați-i că nu e nici un pericol</a:t>
            </a:r>
          </a:p>
          <a:p>
            <a:pPr lvl="0"/>
            <a:r>
              <a:rPr lang="ro-RO"/>
              <a:t> amintiți-vă că există zile bune și zile rele</a:t>
            </a:r>
          </a:p>
          <a:p>
            <a:pPr lvl="0"/>
            <a:r>
              <a:rPr lang="ro-RO" u="sng"/>
              <a:t>aveți răbdare</a:t>
            </a:r>
          </a:p>
          <a:p>
            <a:pPr lvl="0"/>
            <a:endParaRPr lang="ro-RO"/>
          </a:p>
          <a:p>
            <a:pPr lvl="0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0676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88640"/>
            <a:ext cx="10225136" cy="578618"/>
          </a:xfrm>
        </p:spPr>
        <p:txBody>
          <a:bodyPr>
            <a:normAutofit fontScale="90000"/>
          </a:bodyPr>
          <a:lstStyle/>
          <a:p>
            <a:r>
              <a:rPr lang="ro-RO">
                <a:solidFill>
                  <a:srgbClr val="0070C0"/>
                </a:solidFill>
              </a:rPr>
              <a:t>Tulburarea </a:t>
            </a:r>
            <a:r>
              <a:rPr lang="en-US">
                <a:solidFill>
                  <a:srgbClr val="0070C0"/>
                </a:solidFill>
              </a:rPr>
              <a:t>hiperkinetic</a:t>
            </a:r>
            <a:r>
              <a:rPr lang="ro-RO">
                <a:solidFill>
                  <a:srgbClr val="0070C0"/>
                </a:solidFill>
              </a:rPr>
              <a:t>ă cu deficit de atenție (ADHD) – ce este?</a:t>
            </a:r>
            <a:endParaRPr lang="en-US">
              <a:solidFill>
                <a:srgbClr val="0070C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7608420"/>
              </p:ext>
            </p:extLst>
          </p:nvPr>
        </p:nvGraphicFramePr>
        <p:xfrm>
          <a:off x="1127448" y="1124744"/>
          <a:ext cx="9323907" cy="396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79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79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79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49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Atenție afectată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Hiperactivitate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Impulsivitate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55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scăderea capacității de concentrare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distractibilitate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nu acordă atenție detaliilor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greșește din neatenție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uneori pare că nu aude ce i se spune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își miscă mâinile și picioarele încontinuu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se foiește pe scaun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își părăsește locul când ar trebui să rămână așezat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este gălăgios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este în continuă mișcare,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vorbește excesiv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se grăbește să răspundă înainte să fi fost finalizată întrebarea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îi e greu să își aștepte rândul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îi întrerupe sau îi deranjează pe cei din jur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poate reacționa disproporționat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16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88640"/>
            <a:ext cx="10225136" cy="578618"/>
          </a:xfrm>
        </p:spPr>
        <p:txBody>
          <a:bodyPr>
            <a:normAutofit/>
          </a:bodyPr>
          <a:lstStyle/>
          <a:p>
            <a:r>
              <a:rPr lang="ro-RO">
                <a:solidFill>
                  <a:srgbClr val="0070C0"/>
                </a:solidFill>
              </a:rPr>
              <a:t>ADHD – cum ajutăm?</a:t>
            </a:r>
            <a:endParaRPr lang="en-US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6661" y="1268760"/>
            <a:ext cx="11017224" cy="4320480"/>
          </a:xfrm>
        </p:spPr>
        <p:txBody>
          <a:bodyPr>
            <a:normAutofit/>
          </a:bodyPr>
          <a:lstStyle/>
          <a:p>
            <a:r>
              <a:rPr lang="ro-RO" sz="2800" b="1"/>
              <a:t>terapie comportamentală</a:t>
            </a:r>
            <a:r>
              <a:rPr lang="en-US" sz="2800" b="1"/>
              <a:t>: cu p</a:t>
            </a:r>
            <a:r>
              <a:rPr lang="ro-RO" sz="2800" b="1"/>
              <a:t>ărinții, cu copilul, la școală</a:t>
            </a:r>
          </a:p>
          <a:p>
            <a:pPr lvl="1"/>
            <a:r>
              <a:rPr lang="ro-RO" sz="2400"/>
              <a:t>organizarea mai strictă a programului</a:t>
            </a:r>
          </a:p>
          <a:p>
            <a:pPr lvl="1"/>
            <a:r>
              <a:rPr lang="ro-RO" sz="2400"/>
              <a:t>instituirea unui sistem de recompensă-pedeapsă</a:t>
            </a:r>
          </a:p>
          <a:p>
            <a:pPr lvl="1"/>
            <a:r>
              <a:rPr lang="ro-RO" sz="2400"/>
              <a:t>îndepărtarea/limitarea stimulilor care îl pot distrage</a:t>
            </a:r>
            <a:endParaRPr lang="en-US" sz="2400"/>
          </a:p>
          <a:p>
            <a:r>
              <a:rPr lang="ro-RO" sz="2800" b="1"/>
              <a:t>medicamentos</a:t>
            </a:r>
            <a:r>
              <a:rPr lang="ro-RO" sz="2800"/>
              <a:t>: Metilfenidat, Atomoxetina</a:t>
            </a:r>
          </a:p>
          <a:p>
            <a:endParaRPr lang="ro-RO"/>
          </a:p>
          <a:p>
            <a:endParaRPr lang="ro-RO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47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88640"/>
            <a:ext cx="9685784" cy="578618"/>
          </a:xfrm>
        </p:spPr>
        <p:txBody>
          <a:bodyPr/>
          <a:lstStyle/>
          <a:p>
            <a:r>
              <a:rPr lang="ro-RO">
                <a:solidFill>
                  <a:srgbClr val="0070C0"/>
                </a:solidFill>
              </a:rPr>
              <a:t>ADHD– ce puteți face </a:t>
            </a:r>
            <a:r>
              <a:rPr lang="en-US">
                <a:solidFill>
                  <a:srgbClr val="0070C0"/>
                </a:solidFill>
              </a:rPr>
              <a:t>dumneavoastr</a:t>
            </a:r>
            <a:r>
              <a:rPr lang="ro-RO">
                <a:solidFill>
                  <a:srgbClr val="0070C0"/>
                </a:solidFill>
              </a:rPr>
              <a:t>ă?</a:t>
            </a:r>
            <a:endParaRPr lang="en-US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9416" y="1196752"/>
            <a:ext cx="11052720" cy="5472608"/>
          </a:xfrm>
        </p:spPr>
        <p:txBody>
          <a:bodyPr>
            <a:normAutofit/>
          </a:bodyPr>
          <a:lstStyle/>
          <a:p>
            <a:pPr lvl="0"/>
            <a:r>
              <a:rPr lang="ro-RO"/>
              <a:t>să înțelegeți ce înseamnă ADHD și ce dificultăți are un copil cu ADHD</a:t>
            </a:r>
          </a:p>
          <a:p>
            <a:pPr lvl="0"/>
            <a:r>
              <a:rPr lang="ro-RO"/>
              <a:t>să fiți parte din echipa multidisciplinară</a:t>
            </a:r>
          </a:p>
          <a:p>
            <a:pPr lvl="0"/>
            <a:r>
              <a:rPr lang="ro-RO"/>
              <a:t>f</a:t>
            </a:r>
            <a:r>
              <a:rPr lang="it-IT"/>
              <a:t>ragmentarea unei sarcini complexe în sarcini </a:t>
            </a:r>
            <a:r>
              <a:rPr lang="ro-RO"/>
              <a:t>mai </a:t>
            </a:r>
            <a:r>
              <a:rPr lang="it-IT"/>
              <a:t>mici,</a:t>
            </a:r>
            <a:r>
              <a:rPr lang="ro-RO"/>
              <a:t> </a:t>
            </a:r>
            <a:r>
              <a:rPr lang="it-IT"/>
              <a:t>uşor de realizat</a:t>
            </a:r>
            <a:endParaRPr lang="ro-RO"/>
          </a:p>
          <a:p>
            <a:pPr lvl="0"/>
            <a:r>
              <a:rPr lang="ro-RO"/>
              <a:t>suportul din partea unui tutore</a:t>
            </a:r>
          </a:p>
          <a:p>
            <a:pPr lvl="0"/>
            <a:r>
              <a:rPr lang="ro-RO"/>
              <a:t>controlul stimulilor</a:t>
            </a:r>
            <a:r>
              <a:rPr lang="en-US"/>
              <a:t>: </a:t>
            </a:r>
            <a:r>
              <a:rPr lang="ro-RO"/>
              <a:t>în fața clasei, eventual 2 bănci sau elev-model, căști</a:t>
            </a:r>
            <a:r>
              <a:rPr lang="en-US"/>
              <a:t> </a:t>
            </a:r>
            <a:r>
              <a:rPr lang="ro-RO"/>
              <a:t>în timpul testului</a:t>
            </a:r>
          </a:p>
          <a:p>
            <a:pPr lvl="0"/>
            <a:r>
              <a:rPr lang="ro-RO"/>
              <a:t>reguli + penalizări</a:t>
            </a:r>
          </a:p>
          <a:p>
            <a:pPr lvl="0"/>
            <a:r>
              <a:rPr lang="ro-RO"/>
              <a:t>captați contactul vizual, deci atenția (semnale secrete)</a:t>
            </a:r>
          </a:p>
          <a:p>
            <a:pPr lvl="0"/>
            <a:r>
              <a:rPr lang="ro-RO"/>
              <a:t>oferiți exemple</a:t>
            </a:r>
          </a:p>
        </p:txBody>
      </p:sp>
    </p:spTree>
    <p:extLst>
      <p:ext uri="{BB962C8B-B14F-4D97-AF65-F5344CB8AC3E}">
        <p14:creationId xmlns:p14="http://schemas.microsoft.com/office/powerpoint/2010/main" val="120355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88640"/>
            <a:ext cx="9685784" cy="578618"/>
          </a:xfrm>
        </p:spPr>
        <p:txBody>
          <a:bodyPr/>
          <a:lstStyle/>
          <a:p>
            <a:r>
              <a:rPr lang="ro-RO">
                <a:solidFill>
                  <a:srgbClr val="0070C0"/>
                </a:solidFill>
              </a:rPr>
              <a:t>ADHD– ce puteți face </a:t>
            </a:r>
            <a:r>
              <a:rPr lang="en-US">
                <a:solidFill>
                  <a:srgbClr val="0070C0"/>
                </a:solidFill>
              </a:rPr>
              <a:t>dumneavoastr</a:t>
            </a:r>
            <a:r>
              <a:rPr lang="ro-RO">
                <a:solidFill>
                  <a:srgbClr val="0070C0"/>
                </a:solidFill>
              </a:rPr>
              <a:t>ă?</a:t>
            </a:r>
            <a:endParaRPr lang="en-US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9416" y="1196752"/>
            <a:ext cx="11052720" cy="5472608"/>
          </a:xfrm>
        </p:spPr>
        <p:txBody>
          <a:bodyPr>
            <a:normAutofit/>
          </a:bodyPr>
          <a:lstStyle/>
          <a:p>
            <a:pPr lvl="0"/>
            <a:r>
              <a:rPr lang="ro-RO"/>
              <a:t>reformulați</a:t>
            </a:r>
          </a:p>
          <a:p>
            <a:pPr lvl="0"/>
            <a:r>
              <a:rPr lang="ro-RO"/>
              <a:t>încurajați să ceară ajutor</a:t>
            </a:r>
          </a:p>
          <a:p>
            <a:pPr lvl="0"/>
            <a:r>
              <a:rPr lang="ro-RO"/>
              <a:t>oferiți feedback imediat</a:t>
            </a:r>
          </a:p>
          <a:p>
            <a:pPr lvl="0"/>
            <a:r>
              <a:rPr lang="ro-RO"/>
              <a:t>oferiți sarcini care să îl scoată din bancă</a:t>
            </a:r>
          </a:p>
          <a:p>
            <a:pPr lvl="0"/>
            <a:r>
              <a:rPr lang="ro-RO"/>
              <a:t>metode de gestionare a hiperactivității</a:t>
            </a:r>
            <a:r>
              <a:rPr lang="en-US"/>
              <a:t> (de ex: slime)</a:t>
            </a:r>
          </a:p>
          <a:p>
            <a:pPr lvl="0"/>
            <a:r>
              <a:rPr lang="ro-RO"/>
              <a:t>întrebați frecvent dacă a înțeles</a:t>
            </a:r>
          </a:p>
          <a:p>
            <a:pPr lvl="0"/>
            <a:r>
              <a:rPr lang="ro-RO"/>
              <a:t>țineți legătura cu părinții</a:t>
            </a:r>
            <a:endParaRPr lang="en-US"/>
          </a:p>
          <a:p>
            <a:pPr lvl="0"/>
            <a:r>
              <a:rPr lang="ro-RO"/>
              <a:t>explicați celorlalți copii</a:t>
            </a:r>
          </a:p>
          <a:p>
            <a:pPr lvl="0"/>
            <a:endParaRPr lang="ro-RO"/>
          </a:p>
          <a:p>
            <a:pPr lvl="0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9549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052A0-BDCD-543D-EDB3-96A41A9B5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Cum obțin certificatul CES?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9972F28-3267-EB57-A35E-934BC34234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449" y="1546136"/>
            <a:ext cx="7119301" cy="4795776"/>
          </a:xfrm>
        </p:spPr>
      </p:pic>
    </p:spTree>
    <p:extLst>
      <p:ext uri="{BB962C8B-B14F-4D97-AF65-F5344CB8AC3E}">
        <p14:creationId xmlns:p14="http://schemas.microsoft.com/office/powerpoint/2010/main" val="406348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ACE3F-53CD-9AEE-0DAA-5EDA7477A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Rolul echipei multidisciplinare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540EF-0ECB-898B-4344-E7162C93D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Părinți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generaliz</a:t>
            </a:r>
            <a:r>
              <a:rPr lang="ro-RO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ează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conceptel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regulil</a:t>
            </a:r>
            <a:r>
              <a:rPr lang="ro-RO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învățate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Cadru didactic- aplică metode de învățare diferențiate.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Psiholog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clinician- </a:t>
            </a:r>
            <a:r>
              <a:rPr lang="ro-RO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realizează evaluări periodice.</a:t>
            </a:r>
            <a:endParaRPr lang="en-US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Terapeuți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o-RO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realizează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activități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psihopedagogice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funcție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nevoile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copilului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Medic de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specialitate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o-RO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ocupă cu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diagnosticarea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oferirea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medicamentației</a:t>
            </a:r>
            <a:r>
              <a:rPr lang="ro-RO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39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27404-1FBC-EF43-AE63-B2179ACFB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Cum formez echipa multidisciplinară?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8CF87-6F8A-C07E-C08B-46B9A8E2F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dirty="0">
                <a:solidFill>
                  <a:schemeClr val="tx2"/>
                </a:solidFill>
                <a:latin typeface="+mj-lt"/>
              </a:rPr>
              <a:t>Prin comunicare constantă cu celelalte părți.</a:t>
            </a:r>
          </a:p>
          <a:p>
            <a:r>
              <a:rPr lang="ro-RO" dirty="0">
                <a:solidFill>
                  <a:schemeClr val="tx2"/>
                </a:solidFill>
                <a:latin typeface="+mj-lt"/>
              </a:rPr>
              <a:t>Prezența la ședințele cu părinții și întâlniri cu cadrul didactic.</a:t>
            </a:r>
          </a:p>
          <a:p>
            <a:r>
              <a:rPr lang="ro-RO" dirty="0">
                <a:solidFill>
                  <a:schemeClr val="tx2"/>
                </a:solidFill>
                <a:latin typeface="+mj-lt"/>
              </a:rPr>
              <a:t>Evaluări periodice la psihologul clinician.</a:t>
            </a:r>
          </a:p>
          <a:p>
            <a:r>
              <a:rPr lang="ro-RO" dirty="0">
                <a:solidFill>
                  <a:schemeClr val="tx2"/>
                </a:solidFill>
                <a:latin typeface="+mj-lt"/>
              </a:rPr>
              <a:t>Vizite la medicul de specialitate.</a:t>
            </a:r>
          </a:p>
          <a:p>
            <a:endParaRPr lang="ro-RO" dirty="0">
              <a:solidFill>
                <a:schemeClr val="tx2"/>
              </a:solidFill>
              <a:latin typeface="+mj-lt"/>
            </a:endParaRPr>
          </a:p>
          <a:p>
            <a:pPr marL="0" indent="0">
              <a:buNone/>
            </a:pPr>
            <a:r>
              <a:rPr lang="ro-RO" dirty="0">
                <a:solidFill>
                  <a:schemeClr val="tx2"/>
                </a:solidFill>
                <a:latin typeface="+mj-lt"/>
              </a:rPr>
              <a:t>Este important ca membrii echipei să aibă acces la: fișe de observație, rapoarte de evaluare, scrisori medicale, teste aplicate, sau alte documente specifice evaluării copiilor cu CES.</a:t>
            </a:r>
            <a:endParaRPr lang="en-US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1562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1D27D-5872-9F97-1001-86154C58C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Gestionarea orelor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7E125-E831-65EC-DEE1-8553545A3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dirty="0">
                <a:solidFill>
                  <a:schemeClr val="tx2"/>
                </a:solidFill>
                <a:latin typeface="+mj-lt"/>
              </a:rPr>
              <a:t>Cerințe scurte și clar formulate.</a:t>
            </a:r>
          </a:p>
          <a:p>
            <a:r>
              <a:rPr lang="ro-RO" dirty="0">
                <a:solidFill>
                  <a:schemeClr val="tx2"/>
                </a:solidFill>
                <a:latin typeface="+mj-lt"/>
              </a:rPr>
              <a:t>Implicarea copilului în activități adaptate nevoilor sale.</a:t>
            </a:r>
          </a:p>
          <a:p>
            <a:r>
              <a:rPr lang="ro-RO" dirty="0">
                <a:solidFill>
                  <a:schemeClr val="tx2"/>
                </a:solidFill>
                <a:latin typeface="+mj-lt"/>
              </a:rPr>
              <a:t>Teme în funcție de nivelul de dezvoltare cognitivă.</a:t>
            </a:r>
          </a:p>
          <a:p>
            <a:r>
              <a:rPr lang="ro-RO" dirty="0">
                <a:solidFill>
                  <a:schemeClr val="tx2"/>
                </a:solidFill>
                <a:latin typeface="+mj-lt"/>
              </a:rPr>
              <a:t>Caiete adaptate.</a:t>
            </a:r>
          </a:p>
          <a:p>
            <a:r>
              <a:rPr lang="ro-RO" dirty="0">
                <a:solidFill>
                  <a:schemeClr val="tx2"/>
                </a:solidFill>
                <a:latin typeface="+mj-lt"/>
              </a:rPr>
              <a:t>Fișe de lucru adaptate.</a:t>
            </a:r>
          </a:p>
          <a:p>
            <a:r>
              <a:rPr lang="ro-RO" dirty="0">
                <a:solidFill>
                  <a:schemeClr val="tx2"/>
                </a:solidFill>
                <a:latin typeface="+mj-lt"/>
              </a:rPr>
              <a:t>Programă adaptată.</a:t>
            </a:r>
          </a:p>
          <a:p>
            <a:r>
              <a:rPr lang="ro-RO" dirty="0">
                <a:solidFill>
                  <a:schemeClr val="tx2"/>
                </a:solidFill>
                <a:latin typeface="+mj-lt"/>
              </a:rPr>
              <a:t>Motivare-recompensare-consecințe.</a:t>
            </a:r>
          </a:p>
          <a:p>
            <a:pPr marL="0" indent="0">
              <a:buNone/>
            </a:pPr>
            <a:endParaRPr lang="ro-RO" dirty="0"/>
          </a:p>
          <a:p>
            <a:endParaRPr lang="ro-R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82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60" y="116632"/>
            <a:ext cx="7315200" cy="663352"/>
          </a:xfrm>
        </p:spPr>
        <p:txBody>
          <a:bodyPr>
            <a:normAutofit fontScale="90000"/>
          </a:bodyPr>
          <a:lstStyle/>
          <a:p>
            <a:r>
              <a:rPr lang="ro-RO"/>
              <a:t>Cine sunt eu?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335360" y="1147637"/>
            <a:ext cx="5486400" cy="920824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ro-RO"/>
              <a:t>Medic specialist psihiatrie pediatrică</a:t>
            </a:r>
          </a:p>
          <a:p>
            <a:pPr marL="342900" indent="-342900">
              <a:buFontTx/>
              <a:buChar char="-"/>
            </a:pPr>
            <a:r>
              <a:rPr lang="ro-RO"/>
              <a:t>Hiperdia Brașov (0268405300)</a:t>
            </a:r>
          </a:p>
          <a:p>
            <a:pPr marL="342900" indent="-342900">
              <a:buFontTx/>
              <a:buChar char="-"/>
            </a:pPr>
            <a:endParaRPr lang="ro-RO"/>
          </a:p>
          <a:p>
            <a:pPr marL="342900" indent="-342900">
              <a:buFontTx/>
              <a:buChar char="-"/>
            </a:pP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816" y="2159114"/>
            <a:ext cx="2704018" cy="222199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808" y="259990"/>
            <a:ext cx="5663952" cy="12357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960096" y="1516142"/>
            <a:ext cx="47003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Tx/>
              <a:buChar char="-"/>
            </a:pPr>
            <a:r>
              <a:rPr lang="ro-RO"/>
              <a:t>mail</a:t>
            </a:r>
            <a:r>
              <a:rPr lang="en-US"/>
              <a:t>: </a:t>
            </a:r>
            <a:r>
              <a:rPr lang="en-US" sz="2400" b="1"/>
              <a:t>radu.tenter@affidea.com</a:t>
            </a:r>
            <a:endParaRPr lang="ro-RO" sz="2400" b="1"/>
          </a:p>
        </p:txBody>
      </p:sp>
    </p:spTree>
    <p:extLst>
      <p:ext uri="{BB962C8B-B14F-4D97-AF65-F5344CB8AC3E}">
        <p14:creationId xmlns:p14="http://schemas.microsoft.com/office/powerpoint/2010/main" val="68434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26D37-2C00-0000-1E3C-717098F65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Gestionarea orelor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00919-ABFC-74CE-E5C0-EB02E6F08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>
                <a:solidFill>
                  <a:schemeClr val="tx2"/>
                </a:solidFill>
                <a:latin typeface="+mj-lt"/>
              </a:rPr>
              <a:t>Reorganizarea clasei în funcție de nevoile copilului.</a:t>
            </a:r>
          </a:p>
          <a:p>
            <a:r>
              <a:rPr lang="ro-RO" dirty="0">
                <a:solidFill>
                  <a:schemeClr val="tx2"/>
                </a:solidFill>
                <a:latin typeface="+mj-lt"/>
              </a:rPr>
              <a:t>Poziția în bancă să fie cât mai apropiată de cadrul didactic.</a:t>
            </a:r>
          </a:p>
          <a:p>
            <a:r>
              <a:rPr lang="ro-RO" dirty="0">
                <a:solidFill>
                  <a:schemeClr val="tx2"/>
                </a:solidFill>
                <a:latin typeface="+mj-lt"/>
              </a:rPr>
              <a:t>Banca în care stă să nu fie lângă alte corpuri de mobilier sau fereastră.</a:t>
            </a:r>
          </a:p>
          <a:p>
            <a:r>
              <a:rPr lang="ro-RO" dirty="0">
                <a:solidFill>
                  <a:schemeClr val="tx2"/>
                </a:solidFill>
                <a:latin typeface="+mj-lt"/>
              </a:rPr>
              <a:t>Pe cât este posibil, să fie ferit de stimuli puternici.</a:t>
            </a:r>
          </a:p>
          <a:p>
            <a:r>
              <a:rPr lang="ro-RO" dirty="0">
                <a:solidFill>
                  <a:schemeClr val="tx2"/>
                </a:solidFill>
                <a:latin typeface="+mj-lt"/>
              </a:rPr>
              <a:t>Să îi fie permis să folosească instrumente de scris în funcție de nevoile sale.</a:t>
            </a:r>
          </a:p>
          <a:p>
            <a:r>
              <a:rPr lang="ro-RO" dirty="0">
                <a:solidFill>
                  <a:schemeClr val="tx2"/>
                </a:solidFill>
                <a:latin typeface="+mj-lt"/>
              </a:rPr>
              <a:t>Implicarea copilului în activități ce țin de organizarea orei.</a:t>
            </a:r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82190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72F37-F77F-C5E0-8595-8B3379A4C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Gestionarea orelor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06F22-F38F-5BFF-3006-6809A1E1E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>
                <a:solidFill>
                  <a:schemeClr val="tx2"/>
                </a:solidFill>
                <a:latin typeface="+mj-lt"/>
              </a:rPr>
              <a:t>Antrenarea colegilor în activități de grup/echipă.</a:t>
            </a:r>
          </a:p>
          <a:p>
            <a:r>
              <a:rPr lang="ro-RO" dirty="0">
                <a:solidFill>
                  <a:schemeClr val="tx2"/>
                </a:solidFill>
                <a:latin typeface="+mj-lt"/>
              </a:rPr>
              <a:t>Încurajarea spiritului de echipă.</a:t>
            </a:r>
          </a:p>
          <a:p>
            <a:r>
              <a:rPr lang="ro-RO" dirty="0">
                <a:solidFill>
                  <a:schemeClr val="tx2"/>
                </a:solidFill>
                <a:latin typeface="+mj-lt"/>
              </a:rPr>
              <a:t>Încurajarea empatiei, toleranței și acceptării.</a:t>
            </a:r>
          </a:p>
          <a:p>
            <a:r>
              <a:rPr lang="ro-RO" dirty="0">
                <a:solidFill>
                  <a:schemeClr val="tx2"/>
                </a:solidFill>
                <a:latin typeface="+mj-lt"/>
              </a:rPr>
              <a:t>Crearea unui mediu sigur.</a:t>
            </a:r>
          </a:p>
          <a:p>
            <a:r>
              <a:rPr lang="ro-RO" dirty="0">
                <a:solidFill>
                  <a:schemeClr val="tx2"/>
                </a:solidFill>
                <a:latin typeface="+mj-lt"/>
              </a:rPr>
              <a:t>Evitarea stigmatizării.</a:t>
            </a:r>
          </a:p>
          <a:p>
            <a:r>
              <a:rPr lang="ro-RO" dirty="0">
                <a:solidFill>
                  <a:schemeClr val="tx2"/>
                </a:solidFill>
                <a:latin typeface="+mj-lt"/>
              </a:rPr>
              <a:t>Discuții deschise cu ceilalți părinții și copiii, despre ce înseamnă cerințele educaționale speciale (dacă părintele copilului cu CES este de acord).</a:t>
            </a:r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81513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95D8F-658D-8B1B-E3CF-8060EB059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Gestionarea orelor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FC4DE-73C4-7F82-1A70-28A19D374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o-RO" dirty="0">
                <a:solidFill>
                  <a:schemeClr val="tx2"/>
                </a:solidFill>
                <a:latin typeface="+mj-lt"/>
              </a:rPr>
              <a:t>Sistem de tokeni</a:t>
            </a:r>
          </a:p>
          <a:p>
            <a:r>
              <a:rPr lang="ro-RO" dirty="0">
                <a:solidFill>
                  <a:schemeClr val="tx2"/>
                </a:solidFill>
                <a:latin typeface="+mj-lt"/>
              </a:rPr>
              <a:t>copilul este recompensat pentru comportamentele adecvate.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223EBC-1D86-E25F-47E5-E187F93F66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025422"/>
            <a:ext cx="2822222" cy="1587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74456D-C467-0DCE-B939-C9C7380EB5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222" y="3025422"/>
            <a:ext cx="2822222" cy="1587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BF08EB-E30F-8917-221D-8E62E524FA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244" y="3025422"/>
            <a:ext cx="2822222" cy="158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57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8B8DA-3D23-5F1D-A683-DF58C078E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Gestionarea orelor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62C77-C59E-F998-0940-D49CAD1A21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Orar vizual</a:t>
            </a:r>
          </a:p>
          <a:p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extul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clasic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este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înlocuit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pictograme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o-RO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o-RO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acilitează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trecerea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de la o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activitate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la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alta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reducând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nivelul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anxietății</a:t>
            </a:r>
            <a:r>
              <a:rPr lang="en-US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o-RO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pentru că este </a:t>
            </a:r>
            <a:r>
              <a:rPr lang="en-US" sz="18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predictibil</a:t>
            </a:r>
            <a:r>
              <a:rPr lang="ro-RO" sz="1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2098F3-B669-0DAA-F29A-472B6A913F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355" y="3874205"/>
            <a:ext cx="3397956" cy="19113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2B9D84-78FE-FB9A-957B-2DC91E4734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874205"/>
            <a:ext cx="3397956" cy="191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51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41920-3D3B-90CE-01D8-3D8173D6F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Însoțitorul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8C904-B204-3F18-970A-4A1BB63F0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9155" y="1501140"/>
            <a:ext cx="9493956" cy="3855720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50000"/>
              </a:lnSpc>
              <a:buFont typeface="Times New Roman" panose="02020603050405020304" pitchFamily="18" charset="0"/>
              <a:buChar char="-"/>
            </a:pPr>
            <a:r>
              <a:rPr lang="ro-RO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Învață coplul să devină independent.</a:t>
            </a:r>
            <a:endParaRPr lang="en-US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Times New Roman" panose="02020603050405020304" pitchFamily="18" charset="0"/>
              <a:buChar char="-"/>
            </a:pPr>
            <a:r>
              <a:rPr lang="ro-RO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Oferă instrucții directe.</a:t>
            </a:r>
            <a:endParaRPr lang="en-US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Times New Roman" panose="02020603050405020304" pitchFamily="18" charset="0"/>
              <a:buChar char="-"/>
            </a:pPr>
            <a:r>
              <a:rPr lang="ro-RO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Comunică cu terapeutul copilului.</a:t>
            </a:r>
          </a:p>
          <a:p>
            <a:pPr marL="342900" lvl="0" indent="-342900">
              <a:lnSpc>
                <a:spcPct val="150000"/>
              </a:lnSpc>
              <a:buFont typeface="Times New Roman" panose="02020603050405020304" pitchFamily="18" charset="0"/>
              <a:buChar char="-"/>
            </a:pPr>
            <a:r>
              <a:rPr lang="ro-RO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Folosește orar vizual și sistem de tokeni.</a:t>
            </a:r>
            <a:endParaRPr lang="en-US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Times New Roman" panose="02020603050405020304" pitchFamily="18" charset="0"/>
              <a:buChar char="-"/>
            </a:pPr>
            <a:r>
              <a:rPr lang="ro-RO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Oferă prompt atunci când e nevoie.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Times New Roman" panose="02020603050405020304" pitchFamily="18" charset="0"/>
              <a:buChar char="-"/>
            </a:pP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Ajută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copilul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înțeleagă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comportamentele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adecvate/neadecvate.</a:t>
            </a:r>
          </a:p>
          <a:p>
            <a:pPr marL="342900" lvl="0" indent="-342900">
              <a:lnSpc>
                <a:spcPct val="150000"/>
              </a:lnSpc>
              <a:buFont typeface="Times New Roman" panose="02020603050405020304" pitchFamily="18" charset="0"/>
              <a:buChar char="-"/>
            </a:pPr>
            <a:r>
              <a:rPr lang="ro-RO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ontorizează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comportamentul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urmărește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obiectiv</a:t>
            </a:r>
            <a:r>
              <a:rPr lang="ro-RO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04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4190D7-9DAD-693A-377A-AC4F47BA367A}"/>
              </a:ext>
            </a:extLst>
          </p:cNvPr>
          <p:cNvSpPr txBox="1"/>
          <p:nvPr/>
        </p:nvSpPr>
        <p:spPr>
          <a:xfrm>
            <a:off x="2351584" y="2564904"/>
            <a:ext cx="80876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3600" dirty="0">
                <a:solidFill>
                  <a:schemeClr val="tx2"/>
                </a:solidFill>
              </a:rPr>
              <a:t>Vă mulțumim pentru participare!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6567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400" y="332656"/>
            <a:ext cx="9685784" cy="578618"/>
          </a:xfrm>
        </p:spPr>
        <p:txBody>
          <a:bodyPr>
            <a:noAutofit/>
          </a:bodyPr>
          <a:lstStyle/>
          <a:p>
            <a:r>
              <a:rPr lang="en-US" sz="4000">
                <a:solidFill>
                  <a:srgbClr val="0070C0"/>
                </a:solidFill>
              </a:rPr>
              <a:t>CES (cerin</a:t>
            </a:r>
            <a:r>
              <a:rPr lang="ro-RO" sz="4000">
                <a:solidFill>
                  <a:srgbClr val="0070C0"/>
                </a:solidFill>
              </a:rPr>
              <a:t>țe educaționale speciale</a:t>
            </a:r>
            <a:r>
              <a:rPr lang="en-US" sz="400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384" y="2132856"/>
            <a:ext cx="11052720" cy="2952328"/>
          </a:xfrm>
        </p:spPr>
        <p:txBody>
          <a:bodyPr>
            <a:normAutofit/>
          </a:bodyPr>
          <a:lstStyle/>
          <a:p>
            <a:r>
              <a:rPr lang="ro-RO" b="1"/>
              <a:t>dosar CES 			CJRAE (SEOSP) 		    decizie </a:t>
            </a:r>
          </a:p>
          <a:p>
            <a:endParaRPr lang="ro-RO" b="1"/>
          </a:p>
          <a:p>
            <a:r>
              <a:rPr lang="ro-RO" b="1"/>
              <a:t>directorul 		responsabil de caz 		plan de servicii personalizat</a:t>
            </a:r>
            <a:endParaRPr lang="ro-RO"/>
          </a:p>
          <a:p>
            <a:endParaRPr lang="ro-RO"/>
          </a:p>
        </p:txBody>
      </p:sp>
      <p:grpSp>
        <p:nvGrpSpPr>
          <p:cNvPr id="18" name="Group 17"/>
          <p:cNvGrpSpPr/>
          <p:nvPr/>
        </p:nvGrpSpPr>
        <p:grpSpPr>
          <a:xfrm>
            <a:off x="2207568" y="2276872"/>
            <a:ext cx="6012668" cy="1080120"/>
            <a:chOff x="2063552" y="1268760"/>
            <a:chExt cx="6012668" cy="1080120"/>
          </a:xfrm>
        </p:grpSpPr>
        <p:cxnSp>
          <p:nvCxnSpPr>
            <p:cNvPr id="5" name="Straight Arrow Connector 4"/>
            <p:cNvCxnSpPr/>
            <p:nvPr/>
          </p:nvCxnSpPr>
          <p:spPr>
            <a:xfrm>
              <a:off x="2279576" y="1268760"/>
              <a:ext cx="172819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>
              <a:off x="6240016" y="1268760"/>
              <a:ext cx="172819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2063552" y="2348880"/>
              <a:ext cx="108012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V="1">
              <a:off x="5796651" y="2313240"/>
              <a:ext cx="886730" cy="43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H="1" flipV="1">
              <a:off x="6132004" y="1557156"/>
              <a:ext cx="1944216" cy="46768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0033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400" y="332656"/>
            <a:ext cx="9685784" cy="578618"/>
          </a:xfrm>
        </p:spPr>
        <p:txBody>
          <a:bodyPr>
            <a:noAutofit/>
          </a:bodyPr>
          <a:lstStyle/>
          <a:p>
            <a:r>
              <a:rPr lang="ro-RO" sz="4000">
                <a:solidFill>
                  <a:srgbClr val="0070C0"/>
                </a:solidFill>
              </a:rPr>
              <a:t>Planul de servicii personalizat</a:t>
            </a:r>
            <a:endParaRPr lang="en-US" sz="4000">
              <a:solidFill>
                <a:srgbClr val="0070C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792" y="942070"/>
            <a:ext cx="11288416" cy="421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03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400" y="332656"/>
            <a:ext cx="9685784" cy="578618"/>
          </a:xfrm>
        </p:spPr>
        <p:txBody>
          <a:bodyPr>
            <a:noAutofit/>
          </a:bodyPr>
          <a:lstStyle/>
          <a:p>
            <a:r>
              <a:rPr lang="ro-RO" sz="4000">
                <a:solidFill>
                  <a:srgbClr val="0070C0"/>
                </a:solidFill>
              </a:rPr>
              <a:t>Echipa multidisciplinară</a:t>
            </a:r>
            <a:endParaRPr lang="en-US" sz="400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464" y="1340768"/>
            <a:ext cx="11052720" cy="3744416"/>
          </a:xfrm>
        </p:spPr>
        <p:txBody>
          <a:bodyPr>
            <a:normAutofit/>
          </a:bodyPr>
          <a:lstStyle/>
          <a:p>
            <a:r>
              <a:rPr lang="ro-RO" sz="2800">
                <a:solidFill>
                  <a:srgbClr val="FF0000"/>
                </a:solidFill>
              </a:rPr>
              <a:t>copilul</a:t>
            </a:r>
          </a:p>
          <a:p>
            <a:r>
              <a:rPr lang="ro-RO" sz="2800"/>
              <a:t>părinții</a:t>
            </a:r>
          </a:p>
          <a:p>
            <a:r>
              <a:rPr lang="ro-RO" sz="2800"/>
              <a:t>învățătorul/profesorii</a:t>
            </a:r>
          </a:p>
          <a:p>
            <a:r>
              <a:rPr lang="ro-RO" sz="2800"/>
              <a:t>terapeutul</a:t>
            </a:r>
          </a:p>
          <a:p>
            <a:r>
              <a:rPr lang="ro-RO" sz="2800"/>
              <a:t>medicul</a:t>
            </a:r>
          </a:p>
        </p:txBody>
      </p:sp>
    </p:spTree>
    <p:extLst>
      <p:ext uri="{BB962C8B-B14F-4D97-AF65-F5344CB8AC3E}">
        <p14:creationId xmlns:p14="http://schemas.microsoft.com/office/powerpoint/2010/main" val="355708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400" y="332656"/>
            <a:ext cx="9685784" cy="578618"/>
          </a:xfrm>
        </p:spPr>
        <p:txBody>
          <a:bodyPr>
            <a:noAutofit/>
          </a:bodyPr>
          <a:lstStyle/>
          <a:p>
            <a:r>
              <a:rPr lang="ro-RO" sz="4000">
                <a:solidFill>
                  <a:srgbClr val="0070C0"/>
                </a:solidFill>
              </a:rPr>
              <a:t>Tulburarea de spectru autist (TSA) – ce este?</a:t>
            </a:r>
            <a:endParaRPr lang="en-US" sz="4000">
              <a:solidFill>
                <a:srgbClr val="0070C0"/>
              </a:solidFill>
            </a:endParaRPr>
          </a:p>
        </p:txBody>
      </p:sp>
      <p:pic>
        <p:nvPicPr>
          <p:cNvPr id="5" name="Picture 2" descr="https://i.ytimg.com/vi/tEBsTX2OVgI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140" y="1196752"/>
            <a:ext cx="7308304" cy="4110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75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88640"/>
            <a:ext cx="9685784" cy="578618"/>
          </a:xfrm>
        </p:spPr>
        <p:txBody>
          <a:bodyPr/>
          <a:lstStyle/>
          <a:p>
            <a:r>
              <a:rPr lang="ro-RO">
                <a:solidFill>
                  <a:srgbClr val="0070C0"/>
                </a:solidFill>
              </a:rPr>
              <a:t>TSA – cum diagnosticăm?</a:t>
            </a:r>
            <a:endParaRPr lang="en-US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408" y="1772816"/>
            <a:ext cx="11052720" cy="2160240"/>
          </a:xfrm>
        </p:spPr>
        <p:txBody>
          <a:bodyPr>
            <a:normAutofit/>
          </a:bodyPr>
          <a:lstStyle/>
          <a:p>
            <a:pPr lvl="0"/>
            <a:r>
              <a:rPr lang="ro-RO" sz="2800"/>
              <a:t>dificultăți în inițierea și susținerea comunicării și interacțiunii sociale</a:t>
            </a:r>
            <a:endParaRPr lang="en-US" sz="2800"/>
          </a:p>
          <a:p>
            <a:pPr lvl="0"/>
            <a:r>
              <a:rPr lang="ro-RO" sz="2800"/>
              <a:t>interese restrânse și repetitive</a:t>
            </a:r>
            <a:endParaRPr lang="en-US" sz="2800"/>
          </a:p>
          <a:p>
            <a:pPr lvl="0"/>
            <a:r>
              <a:rPr lang="ro-RO" sz="2800"/>
              <a:t>apare în copilăria precoce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4200383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88640"/>
            <a:ext cx="9685784" cy="578618"/>
          </a:xfrm>
        </p:spPr>
        <p:txBody>
          <a:bodyPr/>
          <a:lstStyle/>
          <a:p>
            <a:r>
              <a:rPr lang="ro-RO">
                <a:solidFill>
                  <a:srgbClr val="0070C0"/>
                </a:solidFill>
              </a:rPr>
              <a:t>TSA - ce vedem?</a:t>
            </a:r>
            <a:endParaRPr lang="en-US">
              <a:solidFill>
                <a:srgbClr val="0070C0"/>
              </a:solidFill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3516071"/>
              </p:ext>
            </p:extLst>
          </p:nvPr>
        </p:nvGraphicFramePr>
        <p:xfrm>
          <a:off x="1415480" y="908720"/>
          <a:ext cx="9288016" cy="4104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4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4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0119">
                <a:tc>
                  <a:txBody>
                    <a:bodyPr/>
                    <a:lstStyle/>
                    <a:p>
                      <a:r>
                        <a:rPr lang="ro-RO"/>
                        <a:t>Social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8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Comportament repetitiv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4337">
                <a:tc>
                  <a:txBody>
                    <a:bodyPr/>
                    <a:lstStyle/>
                    <a:p>
                      <a:r>
                        <a:rPr lang="ro-RO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răspunsuri inadecvate la emoțiile celor din jur</a:t>
                      </a:r>
                      <a:endParaRPr lang="en-US" sz="1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o-RO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nu prezinta pointing </a:t>
                      </a:r>
                      <a:endParaRPr lang="en-US" sz="1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o-RO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întârziere a limbajului fără compensare cu limbajul nonverbal</a:t>
                      </a:r>
                      <a:endParaRPr lang="en-US" sz="1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o-RO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nu inițiază sau susține conversații</a:t>
                      </a:r>
                      <a:endParaRPr lang="en-US" sz="1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o-RO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cadență, accent alterate</a:t>
                      </a:r>
                      <a:endParaRPr lang="en-US" sz="1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o-RO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interes scăzut pentru persoanele din jur</a:t>
                      </a:r>
                      <a:endParaRPr lang="en-US" sz="1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o-RO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semnale sociale slab utilizate</a:t>
                      </a:r>
                      <a:endParaRPr lang="en-US" sz="1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o-RO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contact vizual greu de stabilit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rutină în activități </a:t>
                      </a:r>
                      <a:endParaRPr lang="en-US" sz="1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o-RO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rigiditate cu proteste la schimbarea rutinei </a:t>
                      </a:r>
                      <a:endParaRPr lang="en-US" sz="1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o-RO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atașament pentru obiecte neobișnuite</a:t>
                      </a:r>
                      <a:endParaRPr lang="en-US" sz="1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o-RO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mișcări repetitive fără sens evident</a:t>
                      </a:r>
                      <a:endParaRPr lang="en-US" sz="1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o-RO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repetarea obsesivă a unor propoziții, fraze, sunete, fără legătură cu contextul</a:t>
                      </a:r>
                      <a:endParaRPr lang="en-US" sz="1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o-RO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repetarea cuvintelor interlocutorului</a:t>
                      </a:r>
                      <a:endParaRPr lang="en-US" sz="1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o-RO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interes pentru elemente nefuncționale ale obiectelor</a:t>
                      </a:r>
                      <a:endParaRPr lang="en-US" sz="1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o-RO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reacții exagerate la stimuli sau interes neobișnuit pentru anumiți stimuli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115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88640"/>
            <a:ext cx="9685784" cy="578618"/>
          </a:xfrm>
        </p:spPr>
        <p:txBody>
          <a:bodyPr/>
          <a:lstStyle/>
          <a:p>
            <a:r>
              <a:rPr lang="ro-RO">
                <a:solidFill>
                  <a:srgbClr val="0070C0"/>
                </a:solidFill>
              </a:rPr>
              <a:t>TSA - cum ajutăm?</a:t>
            </a:r>
            <a:endParaRPr lang="en-US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408" y="1196752"/>
            <a:ext cx="11052720" cy="5472608"/>
          </a:xfrm>
        </p:spPr>
        <p:txBody>
          <a:bodyPr>
            <a:normAutofit/>
          </a:bodyPr>
          <a:lstStyle/>
          <a:p>
            <a:pPr lvl="0"/>
            <a:r>
              <a:rPr lang="ro-RO" sz="3200" b="1"/>
              <a:t>TERAPIE comportamentală (ABA)</a:t>
            </a:r>
          </a:p>
          <a:p>
            <a:pPr lvl="0"/>
            <a:r>
              <a:rPr lang="ro-RO" sz="3200" b="1"/>
              <a:t>adaptarea mediului înconjurător</a:t>
            </a:r>
          </a:p>
          <a:p>
            <a:pPr lvl="0"/>
            <a:endParaRPr lang="ro-RO" sz="2400"/>
          </a:p>
          <a:p>
            <a:pPr lvl="0"/>
            <a:r>
              <a:rPr lang="ro-RO" sz="2400"/>
              <a:t>medicație pentru agresivitate sau afecțiuni asociate (ADHD, anxietate, etc.)</a:t>
            </a:r>
          </a:p>
          <a:p>
            <a:pPr lvl="0"/>
            <a:endParaRPr lang="ro-RO" sz="2400"/>
          </a:p>
          <a:p>
            <a:pPr lvl="0"/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127977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hildren Friends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6" id="{CDF1CE40-D12A-4BBA-8E29-FD301E3A737A}" vid="{E44D8D76-07A2-4151-9426-1A858C999D66}"/>
    </a:ext>
  </a:extLst>
</a:theme>
</file>

<file path=ppt/theme/theme2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52213BA-6259-469B-8BD9-3C7F83E2B94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Schoolyard kids education presentation, album (widescreen)</Template>
  <TotalTime>0</TotalTime>
  <Words>1056</Words>
  <Application>Microsoft Office PowerPoint</Application>
  <PresentationFormat>Widescreen</PresentationFormat>
  <Paragraphs>168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Children Friends 16x9</vt:lpstr>
      <vt:lpstr>Cum sprijinim copiii cu CES</vt:lpstr>
      <vt:lpstr>Cine sunt eu?</vt:lpstr>
      <vt:lpstr>CES (cerințe educaționale speciale)</vt:lpstr>
      <vt:lpstr>Planul de servicii personalizat</vt:lpstr>
      <vt:lpstr>Echipa multidisciplinară</vt:lpstr>
      <vt:lpstr>Tulburarea de spectru autist (TSA) – ce este?</vt:lpstr>
      <vt:lpstr>TSA – cum diagnosticăm?</vt:lpstr>
      <vt:lpstr>TSA - ce vedem?</vt:lpstr>
      <vt:lpstr>TSA - cum ajutăm?</vt:lpstr>
      <vt:lpstr>TSA – ce puteți face dumneavoastră?</vt:lpstr>
      <vt:lpstr>TSA – ce puteți face dumneavoastră?</vt:lpstr>
      <vt:lpstr>Tulburarea hiperkinetică cu deficit de atenție (ADHD) – ce este?</vt:lpstr>
      <vt:lpstr>ADHD – cum ajutăm?</vt:lpstr>
      <vt:lpstr>ADHD– ce puteți face dumneavoastră?</vt:lpstr>
      <vt:lpstr>ADHD– ce puteți face dumneavoastră?</vt:lpstr>
      <vt:lpstr>Cum obțin certificatul CES?</vt:lpstr>
      <vt:lpstr>Rolul echipei multidisciplinare</vt:lpstr>
      <vt:lpstr>Cum formez echipa multidisciplinară?</vt:lpstr>
      <vt:lpstr>Gestionarea orelor</vt:lpstr>
      <vt:lpstr>Gestionarea orelor</vt:lpstr>
      <vt:lpstr>Gestionarea orelor</vt:lpstr>
      <vt:lpstr>Gestionarea orelor</vt:lpstr>
      <vt:lpstr>Gestionarea orelor</vt:lpstr>
      <vt:lpstr>Însoțitorul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2016-10-24T16:23:45Z</dcterms:created>
  <dcterms:modified xsi:type="dcterms:W3CDTF">2022-10-05T08:13:29Z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TC038961019991</vt:lpwstr>
  </property>
</Properties>
</file>